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6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8" r:id="rId3"/>
    <p:sldId id="259" r:id="rId4"/>
    <p:sldId id="269" r:id="rId5"/>
    <p:sldId id="266" r:id="rId6"/>
    <p:sldId id="267" r:id="rId7"/>
    <p:sldId id="260" r:id="rId8"/>
    <p:sldId id="263" r:id="rId9"/>
    <p:sldId id="262" r:id="rId10"/>
    <p:sldId id="261" r:id="rId11"/>
    <p:sldId id="270" r:id="rId12"/>
    <p:sldId id="271" r:id="rId13"/>
    <p:sldId id="264" r:id="rId14"/>
  </p:sldIdLst>
  <p:sldSz cx="12192000" cy="6858000"/>
  <p:notesSz cx="6888163" cy="100187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ek Środoń" initials="JŚ" lastIdx="1" clrIdx="0">
    <p:extLst>
      <p:ext uri="{19B8F6BF-5375-455C-9EA6-DF929625EA0E}">
        <p15:presenceInfo xmlns:p15="http://schemas.microsoft.com/office/powerpoint/2012/main" userId="45b44a36d02556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 smtClean="0"/>
              <a:t>[%]</a:t>
            </a:r>
            <a:endParaRPr lang="pl-PL" dirty="0"/>
          </a:p>
        </c:rich>
      </c:tx>
      <c:layout>
        <c:manualLayout>
          <c:xMode val="edge"/>
          <c:yMode val="edge"/>
          <c:x val="1.2936142793775956E-2"/>
          <c:y val="5.6868731133228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Arkusz1!$F$5:$F$11</c:f>
              <c:strCache>
                <c:ptCount val="7"/>
                <c:pt idx="0">
                  <c:v>Biurowce</c:v>
                </c:pt>
                <c:pt idx="1">
                  <c:v>Hotele</c:v>
                </c:pt>
                <c:pt idx="2">
                  <c:v>Szpitale</c:v>
                </c:pt>
                <c:pt idx="3">
                  <c:v>Apartamentowce</c:v>
                </c:pt>
                <c:pt idx="4">
                  <c:v>Centra handlowe</c:v>
                </c:pt>
                <c:pt idx="5">
                  <c:v>Obiekty strategiczne</c:v>
                </c:pt>
                <c:pt idx="6">
                  <c:v>Szkoły, dworce</c:v>
                </c:pt>
              </c:strCache>
            </c:strRef>
          </c:cat>
          <c:val>
            <c:numRef>
              <c:f>Arkusz1!$G$5:$G$11</c:f>
              <c:numCache>
                <c:formatCode>General</c:formatCode>
                <c:ptCount val="7"/>
                <c:pt idx="0">
                  <c:v>80</c:v>
                </c:pt>
                <c:pt idx="1">
                  <c:v>70</c:v>
                </c:pt>
                <c:pt idx="2">
                  <c:v>64</c:v>
                </c:pt>
                <c:pt idx="3">
                  <c:v>59</c:v>
                </c:pt>
                <c:pt idx="4">
                  <c:v>56.999999999999993</c:v>
                </c:pt>
                <c:pt idx="5">
                  <c:v>54</c:v>
                </c:pt>
                <c:pt idx="6">
                  <c:v>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1878296"/>
        <c:axId val="322764608"/>
        <c:axId val="0"/>
      </c:bar3DChart>
      <c:catAx>
        <c:axId val="32187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2764608"/>
        <c:crosses val="autoZero"/>
        <c:auto val="1"/>
        <c:lblAlgn val="ctr"/>
        <c:lblOffset val="100"/>
        <c:noMultiLvlLbl val="0"/>
      </c:catAx>
      <c:valAx>
        <c:axId val="32276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1878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'Arkusz1 (2)'!$F$5:$F$9</c:f>
              <c:strCache>
                <c:ptCount val="5"/>
                <c:pt idx="0">
                  <c:v>Automatyka systemów HVAC</c:v>
                </c:pt>
                <c:pt idx="1">
                  <c:v>Kompletne systemy BMS</c:v>
                </c:pt>
                <c:pt idx="2">
                  <c:v>Pomiary i monitoring mediów</c:v>
                </c:pt>
                <c:pt idx="3">
                  <c:v>Systemy sterowania oświetleniem</c:v>
                </c:pt>
                <c:pt idx="4">
                  <c:v>Automatyka węzłów cieplnych </c:v>
                </c:pt>
              </c:strCache>
            </c:strRef>
          </c:cat>
          <c:val>
            <c:numRef>
              <c:f>'Arkusz1 (2)'!$G$5:$G$9</c:f>
              <c:numCache>
                <c:formatCode>General</c:formatCode>
                <c:ptCount val="5"/>
                <c:pt idx="0">
                  <c:v>84</c:v>
                </c:pt>
                <c:pt idx="1">
                  <c:v>65</c:v>
                </c:pt>
                <c:pt idx="2">
                  <c:v>60</c:v>
                </c:pt>
                <c:pt idx="3">
                  <c:v>54</c:v>
                </c:pt>
                <c:pt idx="4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169032"/>
        <c:axId val="323169416"/>
        <c:axId val="0"/>
      </c:bar3DChart>
      <c:catAx>
        <c:axId val="323169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3169416"/>
        <c:crosses val="autoZero"/>
        <c:auto val="1"/>
        <c:lblAlgn val="ctr"/>
        <c:lblOffset val="100"/>
        <c:noMultiLvlLbl val="0"/>
      </c:catAx>
      <c:valAx>
        <c:axId val="323169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23169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5T08:05:06.431" idx="1">
    <p:pos x="10" y="10"/>
    <p:text>Korzyści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1BD8DCA-9F50-4B4E-85C9-3BE8B12E763F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760C42C-78D7-44AA-9957-83BA5BD6131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9336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553EE4A1-8D62-4A85-96AF-4524938DEE1C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EFC5CE5-7F8F-4B77-9336-8CC5F8CDE7F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0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643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494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024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4273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257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42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93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619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9206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7758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30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55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C5CE5-7F8F-4B77-9336-8CC5F8CDE7F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2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242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35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6140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483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608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6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78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36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76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54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7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26109BE-1453-4150-9020-2F524DF49BDB}" type="datetimeFigureOut">
              <a:rPr lang="pl-PL" smtClean="0"/>
              <a:t>2021-09-15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3ACFD92-3157-405F-B69D-11AE65787AD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208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" y="3428999"/>
            <a:ext cx="12192000" cy="77931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i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Automatyka budynkowa</a:t>
            </a:r>
            <a:endParaRPr lang="pl-PL" sz="6000" b="1" i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66" y="717956"/>
            <a:ext cx="3920466" cy="204361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227127" y="137049"/>
            <a:ext cx="250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 smtClean="0">
                <a:latin typeface="Tw Cen MT (Nagłówki)"/>
              </a:rPr>
              <a:t>Rzeszów</a:t>
            </a:r>
            <a:r>
              <a:rPr lang="pl-PL" dirty="0" smtClean="0"/>
              <a:t>, 15.09.2021 r.</a:t>
            </a:r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0" y="5192906"/>
            <a:ext cx="12192000" cy="6987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 smtClean="0">
                <a:cs typeface="Arial" panose="020B0604020202020204" pitchFamily="34" charset="0"/>
              </a:rPr>
              <a:t>Jacek </a:t>
            </a:r>
            <a:r>
              <a:rPr lang="pl-PL" sz="3600" dirty="0">
                <a:cs typeface="Times New Roman" panose="02020603050405020304" pitchFamily="18" charset="0"/>
              </a:rPr>
              <a:t>Środoń</a:t>
            </a:r>
          </a:p>
        </p:txBody>
      </p:sp>
    </p:spTree>
    <p:extLst>
      <p:ext uri="{BB962C8B-B14F-4D97-AF65-F5344CB8AC3E}">
        <p14:creationId xmlns:p14="http://schemas.microsoft.com/office/powerpoint/2010/main" val="183332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Wizualizacja pracy węzła cieplnego na panelu HMI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562" y="2036999"/>
            <a:ext cx="5234937" cy="409074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9479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Szafa sterująca dla systemu Trigeneracji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71" y="1941531"/>
            <a:ext cx="2587063" cy="46033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41531"/>
            <a:ext cx="2587063" cy="46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1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Szafy sterujące dla systemu BMS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967" y="1899210"/>
            <a:ext cx="2709403" cy="482100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2" y="1899209"/>
            <a:ext cx="2709403" cy="482100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687" y="1899209"/>
            <a:ext cx="2709403" cy="482100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07" y="1899209"/>
            <a:ext cx="2709403" cy="48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3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941534" y="1559133"/>
            <a:ext cx="10250466" cy="1547321"/>
          </a:xfrm>
        </p:spPr>
        <p:txBody>
          <a:bodyPr>
            <a:normAutofit/>
          </a:bodyPr>
          <a:lstStyle/>
          <a:p>
            <a:r>
              <a:rPr lang="pl-PL" b="1" i="1" dirty="0" smtClean="0">
                <a:latin typeface="Tw Cen MT (Nagłówki)"/>
                <a:cs typeface="Times New Roman" panose="02020603050405020304" pitchFamily="18" charset="0"/>
              </a:rPr>
              <a:t>Dziękuję za uwagę</a:t>
            </a:r>
            <a:endParaRPr lang="pl-PL" b="1" i="1" dirty="0">
              <a:latin typeface="Tw Cen MT (Nagłówki)"/>
              <a:cs typeface="Times New Roman" panose="02020603050405020304" pitchFamily="18" charset="0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47156" y="5192906"/>
            <a:ext cx="5749447" cy="751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l-PL" sz="3600" dirty="0" smtClean="0">
                <a:latin typeface="Tw Cen MT (Nagłówki)"/>
                <a:cs typeface="Arial" panose="020B0604020202020204" pitchFamily="34" charset="0"/>
              </a:rPr>
              <a:t>Jacek </a:t>
            </a:r>
            <a:r>
              <a:rPr lang="pl-PL" sz="3600" dirty="0">
                <a:latin typeface="Tw Cen MT (Nagłówki)"/>
                <a:cs typeface="Times New Roman" panose="02020603050405020304" pitchFamily="18" charset="0"/>
              </a:rPr>
              <a:t>Środoń</a:t>
            </a:r>
          </a:p>
        </p:txBody>
      </p:sp>
    </p:spTree>
    <p:extLst>
      <p:ext uri="{BB962C8B-B14F-4D97-AF65-F5344CB8AC3E}">
        <p14:creationId xmlns:p14="http://schemas.microsoft.com/office/powerpoint/2010/main" val="50757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Automatyka budynkowa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pl-PL" sz="2400" dirty="0" smtClean="0"/>
              <a:t>Definicja</a:t>
            </a:r>
          </a:p>
          <a:p>
            <a:r>
              <a:rPr lang="pl-PL" sz="2400" dirty="0" smtClean="0"/>
              <a:t>Zastosowanie</a:t>
            </a:r>
          </a:p>
          <a:p>
            <a:r>
              <a:rPr lang="pl-PL" sz="2400" dirty="0"/>
              <a:t>Korzyści</a:t>
            </a:r>
          </a:p>
          <a:p>
            <a:r>
              <a:rPr lang="pl-PL" sz="2400" dirty="0" smtClean="0"/>
              <a:t>Integracja</a:t>
            </a:r>
            <a:endParaRPr lang="pl-PL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68" y="2158485"/>
            <a:ext cx="3047619" cy="387301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316778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Automatyka w budownictwie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714091"/>
              </p:ext>
            </p:extLst>
          </p:nvPr>
        </p:nvGraphicFramePr>
        <p:xfrm>
          <a:off x="1847806" y="1759978"/>
          <a:ext cx="8496388" cy="5098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7579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Trendy automatyzacji Budynków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486933"/>
              </p:ext>
            </p:extLst>
          </p:nvPr>
        </p:nvGraphicFramePr>
        <p:xfrm>
          <a:off x="1895984" y="1817794"/>
          <a:ext cx="8400032" cy="5040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839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Systemy integrowane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pl-PL" sz="2400" dirty="0" smtClean="0"/>
              <a:t>Oświetlenie</a:t>
            </a:r>
          </a:p>
          <a:p>
            <a:r>
              <a:rPr lang="pl-PL" sz="2400" dirty="0" smtClean="0"/>
              <a:t>Wentylacja i klimatyzacja (HVAC)</a:t>
            </a:r>
          </a:p>
          <a:p>
            <a:r>
              <a:rPr lang="pl-PL" sz="2400" dirty="0" smtClean="0"/>
              <a:t>Energetyka</a:t>
            </a:r>
          </a:p>
          <a:p>
            <a:r>
              <a:rPr lang="pl-PL" sz="2400" dirty="0" smtClean="0"/>
              <a:t>Media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80" y="4477603"/>
            <a:ext cx="2912499" cy="225056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69" y="1902113"/>
            <a:ext cx="2483137" cy="19758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283" y="4328333"/>
            <a:ext cx="2479524" cy="239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Integracja systemów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pl-PL" sz="2400" dirty="0" smtClean="0"/>
              <a:t>Moduły wejść / wyjść w sterownikach</a:t>
            </a:r>
          </a:p>
          <a:p>
            <a:r>
              <a:rPr lang="pl-PL" sz="2400" dirty="0" smtClean="0"/>
              <a:t>Protokoły komunikacyjne szeregowe</a:t>
            </a:r>
          </a:p>
          <a:p>
            <a:r>
              <a:rPr lang="pl-PL" sz="2400" dirty="0" smtClean="0"/>
              <a:t>Protokoły w warstwie Ethernet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239" y="3967889"/>
            <a:ext cx="2160000" cy="43875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71" y="4598209"/>
            <a:ext cx="2160000" cy="67441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73" y="2202507"/>
            <a:ext cx="2160000" cy="108172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71" y="2843177"/>
            <a:ext cx="2160000" cy="119861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663" y="2533765"/>
            <a:ext cx="2353872" cy="297176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71" y="5512402"/>
            <a:ext cx="2160000" cy="7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Calibri" panose="020F0502020204030204" pitchFamily="34" charset="0"/>
              </a:rPr>
              <a:t>rozdzielnice ZASILAJĄCO STERUJĄCE - </a:t>
            </a:r>
            <a:br>
              <a:rPr lang="pl-PL" dirty="0" smtClean="0">
                <a:latin typeface="Calibri" panose="020F0502020204030204" pitchFamily="34" charset="0"/>
              </a:rPr>
            </a:br>
            <a:r>
              <a:rPr lang="pl-PL" dirty="0" smtClean="0">
                <a:latin typeface="Calibri" panose="020F0502020204030204" pitchFamily="34" charset="0"/>
              </a:rPr>
              <a:t>Filtracja BASENOWA </a:t>
            </a:r>
            <a:endParaRPr lang="pl-PL" dirty="0">
              <a:latin typeface="Calibri" panose="020F050202020403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84" y="2045131"/>
            <a:ext cx="2947231" cy="3929642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271" y="2045131"/>
            <a:ext cx="2942907" cy="3923876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241" y="2045131"/>
            <a:ext cx="3223027" cy="395028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2400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 SCADA – Filtracja basenowa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45" y="1906522"/>
            <a:ext cx="8269507" cy="43333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8695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Rozdzielnica zasilająco – sterująca pracą </a:t>
            </a:r>
            <a:br>
              <a:rPr lang="pl-PL" dirty="0" smtClean="0"/>
            </a:br>
            <a:r>
              <a:rPr lang="pl-PL" dirty="0" smtClean="0"/>
              <a:t>Węzła cieplnego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46" y="2036999"/>
            <a:ext cx="2891708" cy="433837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487" y="680145"/>
            <a:ext cx="2029320" cy="105782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" y="7333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Automatyka Budynkowa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21811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ywidenda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TM03457464[[fn=Dywidenda]]</Template>
  <TotalTime>579</TotalTime>
  <Words>119</Words>
  <Application>Microsoft Office PowerPoint</Application>
  <PresentationFormat>Panoramiczny</PresentationFormat>
  <Paragraphs>52</Paragraphs>
  <Slides>13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Tw Cen MT (Nagłówki)</vt:lpstr>
      <vt:lpstr>Wingdings 2</vt:lpstr>
      <vt:lpstr>Dywidenda</vt:lpstr>
      <vt:lpstr>Automatyka budynkowa</vt:lpstr>
      <vt:lpstr>Automatyka budynkowa</vt:lpstr>
      <vt:lpstr>Automatyka w budownictwie</vt:lpstr>
      <vt:lpstr>Trendy automatyzacji Budynków</vt:lpstr>
      <vt:lpstr>Systemy integrowane</vt:lpstr>
      <vt:lpstr>Integracja systemów</vt:lpstr>
      <vt:lpstr>rozdzielnice ZASILAJĄCO STERUJĄCE -  Filtracja BASENOWA </vt:lpstr>
      <vt:lpstr>System SCADA – Filtracja basenowa</vt:lpstr>
      <vt:lpstr>Rozdzielnica zasilająco – sterująca pracą  Węzła cieplnego</vt:lpstr>
      <vt:lpstr>Wizualizacja pracy węzła cieplnego na panelu HMI</vt:lpstr>
      <vt:lpstr>Szafa sterująca dla systemu Trigeneracji</vt:lpstr>
      <vt:lpstr>Szafy sterujące dla systemu BMS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Automatyka budynkowa</dc:title>
  <dc:creator>Jacek Środoń</dc:creator>
  <cp:lastModifiedBy>Jacek Środoń</cp:lastModifiedBy>
  <cp:revision>48</cp:revision>
  <cp:lastPrinted>2021-09-15T06:01:28Z</cp:lastPrinted>
  <dcterms:created xsi:type="dcterms:W3CDTF">2021-09-09T14:07:14Z</dcterms:created>
  <dcterms:modified xsi:type="dcterms:W3CDTF">2021-09-15T06:05:25Z</dcterms:modified>
</cp:coreProperties>
</file>